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04" r:id="rId2"/>
    <p:sldId id="512" r:id="rId3"/>
    <p:sldId id="508" r:id="rId4"/>
    <p:sldId id="547" r:id="rId5"/>
    <p:sldId id="540" r:id="rId6"/>
    <p:sldId id="543" r:id="rId7"/>
    <p:sldId id="552" r:id="rId8"/>
    <p:sldId id="568" r:id="rId9"/>
    <p:sldId id="513" r:id="rId10"/>
    <p:sldId id="515" r:id="rId11"/>
    <p:sldId id="516" r:id="rId12"/>
    <p:sldId id="553" r:id="rId13"/>
    <p:sldId id="526" r:id="rId14"/>
    <p:sldId id="555" r:id="rId15"/>
    <p:sldId id="502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4D4D4D"/>
    <a:srgbClr val="FFFFFF"/>
    <a:srgbClr val="141414"/>
    <a:srgbClr val="1C1C1C"/>
    <a:srgbClr val="140AE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3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D2ED096-8BB5-3EA3-89CA-D3A3CF0FB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A4E0BE-30BD-836D-3DCD-174D93700F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07C00A0-919B-4D8C-A770-446C74D6C754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4DE2228-79B0-330D-F4A8-9C8B4A32E1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5A9055-9650-54D4-B319-2A1AA0600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7AC81A-0FBF-0A56-6933-F42D044B92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479EDA-E764-ED5C-1F68-A7AD8EF32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974574-FE5F-43B2-8AB9-E02DB08460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8D88D3-800D-5C80-3A1E-BA27FAD6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ADA5-5102-4723-A2CE-2130E024B97D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CD713-0FC7-351F-C34A-1BF6A8F2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9AE066-5737-F58B-F5C2-503D95D4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27EC-AD08-435D-BFA1-D7193925A9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39103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A380D-8698-1073-E4A1-ED3FFB73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508F-E143-420B-9D55-0979FB02285B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D6B3D6-B473-B4D4-F927-36AE0EDB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A45E8-E89F-430A-20E1-0A6A5E9F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A9A2-6A6E-4A38-A106-FA51DA7B4D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296597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CAF372-76BE-A6AF-F979-1F3E1932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E506-2828-4686-9541-DFED1F82DF72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C3AEA6-13AD-04FF-9426-BAFD4F12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659ADD-7686-D46A-052B-EFAC0E48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A36FB-B323-4FEF-91AE-744B31DCF3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389821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992A9C-04DB-F467-87F8-53BF83DC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018F-0ECF-4596-898C-B02E6EF78F1C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243B1-66FC-B332-8053-29C36AB0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93F40B-1C26-92C6-BB8E-930BF55C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5642-5A9A-4418-96DB-754362C409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75876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B12B6-8284-3D49-DEDC-E211EBD2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5378-9942-4C70-A77F-CD5AFDA72B9D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D5375F-EAB0-2BB0-0A77-231520F7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C8AFC-8EAD-8F78-B5C4-B964D0C6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1F63-3C73-4BA2-910C-3DF6800134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9797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D1EC01F-9D1D-07D6-024C-9DF0E772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9F7B-D6F3-45C6-9745-5332196B52B5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4E3EDDA-C80B-1B4A-29F6-87FF2C39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040433D-06BB-506F-01B4-E94403AB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4177B-C1D3-43C5-81E7-3C704CD29F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942050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3CBABF5B-3D3B-E688-91BF-CE763CC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6750-1279-48F0-9BB8-32B7D0CA7BCF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2E39949-125C-EB07-A9B3-D6417684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4715BAC-8CCF-FFA1-9860-AB5A050B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E00C-39FA-4609-9FF3-97B8A743EA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470034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A75D9E1-B302-9D49-8557-64B8A066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A084-89D4-4A61-85A6-FEF22AAD66B0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C5A019C-05BA-9BAF-1120-4C504BD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E661327-20FE-2900-74FC-FEB40269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A69B-CE00-4578-BF42-126F21A65F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23127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89D0437-47DC-CAB9-C4F7-F8E7105B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D3D0-B058-4F3C-871C-5E2A5C12D21D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F329656-2FF7-7652-F242-E44B7512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3A4667B-FCFE-3DF4-936F-CD781418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83F8E-DF16-4A08-BA5D-87BFC11368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36779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BDA4D1-FCD5-7750-359A-6AF8300D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72C6-7C93-4241-A10E-37F57404F519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140B658-0358-8993-5527-FB8E3914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EDE4C39-86FC-C66B-94DA-DA7F10E9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8CE22-1C47-4B4F-89B0-4E280C6AC4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841340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1E9C264-BC7B-5410-2305-AA3C8989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3E49-3530-47BD-9405-9C0369B0B0EC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8174C41-9F0B-AB23-0AA7-81A87B04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953B6F5-5CB4-2153-878C-85AAF748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E8128-4B96-4C19-8709-5B2A5893F3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72136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C7B3992-3F0A-C236-60A1-7361FEE62E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85AAD3-C58D-B5F9-1AD7-D62C1DB4E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5DB37B-EF3C-4551-BF49-E52278BA3D05}" type="datetimeFigureOut">
              <a:rPr lang="pt-BR"/>
              <a:pPr>
                <a:defRPr/>
              </a:pPr>
              <a:t>28/01/2025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9A06F8-5369-3771-F8BB-EEB3953FD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FBD06-7E54-7C01-0FC7-F7C97AB88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661122-FDCF-4C73-8F9A-CEFD4820CEDA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0" name="Imagem 2">
            <a:extLst>
              <a:ext uri="{FF2B5EF4-FFF2-40B4-BE49-F238E27FC236}">
                <a16:creationId xmlns:a16="http://schemas.microsoft.com/office/drawing/2014/main" id="{16657954-72FE-810A-5404-365CC29A36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formacionlanzanet.es/2017/05/dia-mundial-del-acoso-escolar-en-que.html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oficinapublicasaludable.blogspot.com/2013/10/acoso-laboral-en-argentina-y-oficin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coaf/pt-br/assuntos/noticias/ultimas-noticias/coaf-examina-5-processos-na-sessao-de-julgamento-de-junho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consultoria-estrategica.blogspot.com/2016/06/imputacion-de-las-entidades-publica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.com.br/2016/11/02/voce-sabe-como-identificar-e-denunciar-um-caso-de-assedio-moral-no-trabalh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mvas.blogspot.com/2017/06/estudio-demuestra-que-la-desigualdad-en.html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ocontornodasombra.blogspot.com/2016/12/como-identificar-e-se-defender-d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rtacampinas.com.br/2014/03/pequena-coletanea-dos-caminhos-que-pisamo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eaiferias.com/2017/01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pt/photo/132461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asildefato.com.br/2021/03/23/se-o-estupro-e-inevitavel-e-iminente-relaxe-e-aproveite-diz-professor-universitario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laborlawnews.com/legal-news/california-harassment-labor-law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://ocontornodasombra.blogspot.com/2016/12/como-identificar-e-se-defender-do.html" TargetMode="External"/><Relationship Id="rId9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spaço Reservado para Conteúdo 3">
            <a:extLst>
              <a:ext uri="{FF2B5EF4-FFF2-40B4-BE49-F238E27FC236}">
                <a16:creationId xmlns:a16="http://schemas.microsoft.com/office/drawing/2014/main" id="{7B2BCCF2-724B-A007-3094-6884F6FBD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1205056-9655-E236-9E69-C093EC1A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6" y="-49906"/>
            <a:ext cx="9148212" cy="6905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6EADCA71-A432-5190-1112-43A71AE7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3317148B-D675-F54B-0DB8-ADF0926B6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82" y="1293"/>
            <a:ext cx="9143951" cy="6850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Homem de terno e gravata ao lado de mulher&#10;&#10;Descrição gerada automaticamente com confiança média">
            <a:extLst>
              <a:ext uri="{FF2B5EF4-FFF2-40B4-BE49-F238E27FC236}">
                <a16:creationId xmlns:a16="http://schemas.microsoft.com/office/drawing/2014/main" id="{88AE069B-8987-2664-97DE-43E4F3940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1443" y="1051252"/>
            <a:ext cx="3550774" cy="2055711"/>
          </a:xfrm>
          <a:prstGeom prst="rect">
            <a:avLst/>
          </a:prstGeom>
        </p:spPr>
      </p:pic>
      <p:pic>
        <p:nvPicPr>
          <p:cNvPr id="8" name="Imagem 7" descr="Desenho de um cachorro">
            <a:extLst>
              <a:ext uri="{FF2B5EF4-FFF2-40B4-BE49-F238E27FC236}">
                <a16:creationId xmlns:a16="http://schemas.microsoft.com/office/drawing/2014/main" id="{0A8F9B19-5E6E-3610-94AF-B33845AC8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246" y="3711158"/>
            <a:ext cx="3165987" cy="212934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9C1BAA-AF23-226D-7316-D70C404CF2C2}"/>
              </a:ext>
            </a:extLst>
          </p:cNvPr>
          <p:cNvSpPr txBox="1"/>
          <p:nvPr/>
        </p:nvSpPr>
        <p:spPr>
          <a:xfrm>
            <a:off x="1307690" y="1897626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Stalking</a:t>
            </a:r>
            <a:endParaRPr lang="pt-BR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826610-BE25-6522-54CD-BC47A998C9AD}"/>
              </a:ext>
            </a:extLst>
          </p:cNvPr>
          <p:cNvSpPr txBox="1"/>
          <p:nvPr/>
        </p:nvSpPr>
        <p:spPr>
          <a:xfrm>
            <a:off x="5586744" y="4090219"/>
            <a:ext cx="280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Bullying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756714AA-0197-5CB7-4096-5C346EEB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Planejamento</a:t>
            </a:r>
          </a:p>
        </p:txBody>
      </p:sp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id="{AE8684ED-AB65-C384-40A8-3A5E32665DA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6596" y="2195423"/>
            <a:ext cx="8229600" cy="46697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000">
                <a:latin typeface="Arial"/>
                <a:cs typeface="Arial"/>
              </a:rPr>
              <a:t>O Planejamento é um estruturação de todos os dados referentes ao projeto, a base da sua estrutura. </a:t>
            </a:r>
            <a:endParaRPr lang="pt-BR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000">
                <a:latin typeface="Arial"/>
                <a:cs typeface="Arial"/>
              </a:rPr>
              <a:t>Possui duas funções: a diagnóstica que trata de levantar dados para dimensionar o projeto, e a de comando, para deliberar as providências. </a:t>
            </a:r>
            <a:endParaRPr lang="pt-BR" altLang="pt-BR" sz="2000"/>
          </a:p>
        </p:txBody>
      </p:sp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E9FC1AC0-EA64-6488-D08E-DB3FC260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2" y="1293"/>
            <a:ext cx="9143951" cy="68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Pessoas de moto verde&#10;&#10;Descrição gerada automaticamente com confiança média">
            <a:extLst>
              <a:ext uri="{FF2B5EF4-FFF2-40B4-BE49-F238E27FC236}">
                <a16:creationId xmlns:a16="http://schemas.microsoft.com/office/drawing/2014/main" id="{704A0BB7-CE17-1415-01DD-7B5CB495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90568" y="3687990"/>
            <a:ext cx="3566836" cy="2368602"/>
          </a:xfrm>
          <a:prstGeom prst="rect">
            <a:avLst/>
          </a:prstGeom>
        </p:spPr>
      </p:pic>
      <p:pic>
        <p:nvPicPr>
          <p:cNvPr id="9" name="Imagem 8" descr="Pessoa em cima de uma mesa&#10;&#10;Descrição gerada automaticamente com confiança baixa">
            <a:extLst>
              <a:ext uri="{FF2B5EF4-FFF2-40B4-BE49-F238E27FC236}">
                <a16:creationId xmlns:a16="http://schemas.microsoft.com/office/drawing/2014/main" id="{B025CC3C-507F-84D3-E8E2-4F21C3159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6596" y="929422"/>
            <a:ext cx="3357469" cy="22087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EB7736-C373-32DA-4009-280678605BE8}"/>
              </a:ext>
            </a:extLst>
          </p:cNvPr>
          <p:cNvSpPr txBox="1"/>
          <p:nvPr/>
        </p:nvSpPr>
        <p:spPr>
          <a:xfrm>
            <a:off x="4296697" y="1219200"/>
            <a:ext cx="377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Processo Administrativo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BC58211-8C3B-5024-EEC9-4B73D0F227C9}"/>
              </a:ext>
            </a:extLst>
          </p:cNvPr>
          <p:cNvSpPr txBox="1"/>
          <p:nvPr/>
        </p:nvSpPr>
        <p:spPr>
          <a:xfrm>
            <a:off x="796413" y="3854767"/>
            <a:ext cx="3500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Responsabilização Administrativa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>
            <a:extLst>
              <a:ext uri="{FF2B5EF4-FFF2-40B4-BE49-F238E27FC236}">
                <a16:creationId xmlns:a16="http://schemas.microsoft.com/office/drawing/2014/main" id="{31315E15-A606-51FB-75C3-FB44AE43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844675"/>
            <a:ext cx="6891337" cy="332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B8DFD22E-D557-34EC-4315-8BD589E12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2" y="4083"/>
            <a:ext cx="9152163" cy="6849834"/>
          </a:xfrm>
          <a:prstGeom prst="rect">
            <a:avLst/>
          </a:prstGeom>
        </p:spPr>
      </p:pic>
      <p:pic>
        <p:nvPicPr>
          <p:cNvPr id="2" name="Imagem 3" descr="Pessoas andando em calçada perto de árvore&#10;&#10;Descrição gerada automaticamente">
            <a:extLst>
              <a:ext uri="{FF2B5EF4-FFF2-40B4-BE49-F238E27FC236}">
                <a16:creationId xmlns:a16="http://schemas.microsoft.com/office/drawing/2014/main" id="{BCE8F814-3BB7-4CC6-7383-0EB3686C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816" y="3200400"/>
            <a:ext cx="3054096" cy="2743200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34A29251-28B7-327A-DD95-146DFD82F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700516"/>
            <a:ext cx="4206240" cy="2245887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13FF71FA-2FB5-41B7-ED28-C515048A9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768" y="629637"/>
            <a:ext cx="3438144" cy="2206302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E08413C3-2086-FF35-77EB-12A736763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70" y="1006602"/>
            <a:ext cx="3299460" cy="21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574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>
            <a:extLst>
              <a:ext uri="{FF2B5EF4-FFF2-40B4-BE49-F238E27FC236}">
                <a16:creationId xmlns:a16="http://schemas.microsoft.com/office/drawing/2014/main" id="{E07C988C-8943-C1CD-C0DE-39931634DB9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>
                <a:cs typeface="Times New Roman" panose="02020603050405020304" pitchFamily="18" charset="0"/>
              </a:rPr>
              <a:t>O Presidente da República, em qualquer estado de seu país, será sempre o primeiro na ordem de precedência e nunca uma cerimônia que conte com sua presença poderá ter inicio antes de sua chegada. Será ele o último a chegar e o primeiro a sair (isto em inaugurações, assinatura de atos, etc...) em recepções em que houver convidados de honra serão diferentes : ele irá recepcioná-los e só deixará o local depois de acompanhá-los até a saída. O mesmo procedimento serve para Governadores e Prefeitos em seus estados e municípios. (D’Arcanchy, 1998, p. 8)</a:t>
            </a:r>
            <a:endParaRPr lang="pt-B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C2AD4C-55BD-209A-3A2D-5C1E32822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"/>
            <a:ext cx="9144000" cy="67551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5BB911E-7C28-DEE7-54FC-E958EFECE25F}"/>
              </a:ext>
            </a:extLst>
          </p:cNvPr>
          <p:cNvSpPr txBox="1"/>
          <p:nvPr/>
        </p:nvSpPr>
        <p:spPr>
          <a:xfrm>
            <a:off x="877824" y="87782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Segoe UI"/>
              </a:rPr>
              <a:t>Quando usar?</a:t>
            </a:r>
            <a:r>
              <a:rPr lang="en-US">
                <a:cs typeface="Segoe UI"/>
              </a:rPr>
              <a:t>​</a:t>
            </a:r>
          </a:p>
          <a:p>
            <a:r>
              <a:rPr lang="pt-BR">
                <a:cs typeface="Segoe UI"/>
              </a:rPr>
              <a:t>Quais?</a:t>
            </a:r>
            <a:r>
              <a:rPr lang="en-US">
                <a:cs typeface="Segoe UI"/>
              </a:rPr>
              <a:t>​</a:t>
            </a:r>
          </a:p>
          <a:p>
            <a:r>
              <a:rPr lang="pt-BR">
                <a:cs typeface="Segoe UI"/>
              </a:rPr>
              <a:t>Tamanho?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F0A40B8-34D6-6877-73B4-9395F114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67" y="2400161"/>
            <a:ext cx="4572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Ouviram do Ipiranga as margens plácidas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De um povo heroico o brado retumbante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E o sol da liberdade, em raios fúlgidos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Brilhou no céu da pátria nesse instante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Se o penhor dessa igualdade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Conseguimos conquistar com braço forte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Em teu seio, ó liberdade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Desafia o nosso peito a própria morte!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Ó pátria amada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Idolatrada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Salve! Salve!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Brasil, um sonho intenso, um raio vívido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De amor e de esperança à terra desce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Se em teu formoso céu, risonho e límpido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A imagem do cruzeiro resplandece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Gigante pela própria natureza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És belo, és forte, impávido colosso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E o teu futuro espelha essa grandeza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Terra adorada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Entre outras mil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És tu, Brasil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Ó pátria amada!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Dos filhos deste solo és mãe gentil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Pátria amada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Brasil!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endParaRPr lang="pt-BR" altLang="es-ES" sz="800"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C5DF9AD3-31F2-B9BE-96A8-8206FD9D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004" y="3151288"/>
            <a:ext cx="2743200" cy="1924916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B643A19C-7E6A-6CB4-3D7E-0C4DB9BE9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14" y="615065"/>
            <a:ext cx="1704975" cy="1666875"/>
          </a:xfrm>
          <a:prstGeom prst="rect">
            <a:avLst/>
          </a:prstGeom>
        </p:spPr>
      </p:pic>
      <p:pic>
        <p:nvPicPr>
          <p:cNvPr id="7" name="Imagem 7" descr="Calendário, Círculo&#10;&#10;Descrição gerada automaticamente">
            <a:extLst>
              <a:ext uri="{FF2B5EF4-FFF2-40B4-BE49-F238E27FC236}">
                <a16:creationId xmlns:a16="http://schemas.microsoft.com/office/drawing/2014/main" id="{0B475C0B-3332-D4ED-F3B2-6B9AF730C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073" y="636573"/>
            <a:ext cx="1485900" cy="1476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5B7B530-4A66-FBE1-5EBC-668E2512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200" y="2347488"/>
            <a:ext cx="3992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Deitado eternamente em berço esplêndido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Ao som do mar e à luz do céu profundo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Fulguras, ó Brasil, florão da América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Iluminado ao sol do novo mundo!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endParaRPr lang="pt-BR" altLang="pt-BR" sz="800">
              <a:solidFill>
                <a:srgbClr val="2D2D2D"/>
              </a:solidFill>
              <a:latin typeface="Arial" panose="020B0604020202020204" pitchFamily="34" charset="0"/>
            </a:endParaRPr>
          </a:p>
          <a:p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Do que a terra mais garrida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Teus risonhos, lindos campos têm mais flores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"Nossos bosques têm mais vida"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"Nossa vida" no teu seio "mais amores"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Ó pátria amada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Idolatrada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Salve! Salve!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Brasil, de amor eterno seja símbolo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O lábaro que ostentas estrelado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E diga o verde-louro dessa flâmula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Paz no futuro e glória no passado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Mas, se ergues da justiça a clava forte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Verás que um filho teu não foge à luta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Nem teme, quem te adora, a própria morte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Terra adorada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Entre outras mil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És tu, Brasil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Ó pátria amada!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Dos filhos deste solo és mãe gentil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Pátria amada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Brasil!</a:t>
            </a: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b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</a:br>
            <a:r>
              <a:rPr lang="pt-BR" altLang="pt-BR" sz="800">
                <a:solidFill>
                  <a:srgbClr val="2D2D2D"/>
                </a:solidFill>
                <a:latin typeface="Arial" panose="020B0604020202020204" pitchFamily="34" charset="0"/>
              </a:rPr>
              <a:t>(fonte: Portal do Governo Brasileiro)</a:t>
            </a:r>
            <a:endParaRPr lang="pt-BR" altLang="pt-BR" sz="800">
              <a:latin typeface="Arial" panose="020B0604020202020204" pitchFamily="34" charset="0"/>
            </a:endParaRPr>
          </a:p>
          <a:p>
            <a:r>
              <a:rPr lang="pt-BR" altLang="pt-BR" sz="800">
                <a:solidFill>
                  <a:srgbClr val="999999"/>
                </a:solidFill>
                <a:latin typeface="Arial" panose="020B0604020202020204" pitchFamily="34" charset="0"/>
              </a:rPr>
              <a:t>Compositor: Poema: Joaquim Osório Duque Estrada / Música: Francisco Manoel da Silva</a:t>
            </a:r>
            <a:r>
              <a:rPr lang="pt-BR" altLang="pt-BR" sz="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42D56DC-2BE0-FA5E-FE9D-0DA61F66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2335"/>
            <a:ext cx="9141123" cy="68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399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B254CE0-D887-A17A-7A40-4574D136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05" y="-8637"/>
            <a:ext cx="9155710" cy="6863866"/>
          </a:xfrm>
        </p:spPr>
      </p:pic>
    </p:spTree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>
            <a:extLst>
              <a:ext uri="{FF2B5EF4-FFF2-40B4-BE49-F238E27FC236}">
                <a16:creationId xmlns:a16="http://schemas.microsoft.com/office/drawing/2014/main" id="{F6849B1E-9778-4527-00EC-C53EF6EA4DE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750" y="765175"/>
            <a:ext cx="8229600" cy="4921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  <a:defRPr/>
            </a:pPr>
            <a:endParaRPr lang="pt-BR" altLang="pt-BR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t-BR" altLang="pt-BR" sz="4000">
              <a:solidFill>
                <a:srgbClr val="141414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F1DA3099-896F-9086-D745-F6E03DF7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6" y="-39372"/>
            <a:ext cx="9148212" cy="68946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9A8829-F06B-C7C5-3DD5-32C19EC422B3}"/>
              </a:ext>
            </a:extLst>
          </p:cNvPr>
          <p:cNvSpPr txBox="1"/>
          <p:nvPr/>
        </p:nvSpPr>
        <p:spPr>
          <a:xfrm>
            <a:off x="682640" y="1409525"/>
            <a:ext cx="7483752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latin typeface="Arial"/>
                <a:cs typeface="Segoe UI"/>
              </a:rPr>
              <a:t>Professor Instrutor</a:t>
            </a:r>
            <a:r>
              <a:rPr lang="en-US" sz="4000">
                <a:latin typeface="Arial"/>
                <a:cs typeface="Segoe UI"/>
              </a:rPr>
              <a:t>​</a:t>
            </a:r>
          </a:p>
          <a:p>
            <a:pPr algn="ctr"/>
            <a:r>
              <a:rPr lang="pt-BR" sz="4000" b="1">
                <a:solidFill>
                  <a:srgbClr val="141414"/>
                </a:solidFill>
                <a:latin typeface="Arial"/>
                <a:cs typeface="Segoe UI"/>
              </a:rPr>
              <a:t>Lucymara Correia</a:t>
            </a:r>
            <a:r>
              <a:rPr lang="en-US" sz="4000">
                <a:solidFill>
                  <a:srgbClr val="141414"/>
                </a:solidFill>
                <a:latin typeface="Arial"/>
                <a:cs typeface="Segoe UI"/>
              </a:rPr>
              <a:t>​</a:t>
            </a:r>
            <a:br>
              <a:rPr lang="en-US" sz="4000">
                <a:solidFill>
                  <a:srgbClr val="141414"/>
                </a:solidFill>
                <a:latin typeface="Arial"/>
                <a:cs typeface="Segoe UI"/>
              </a:rPr>
            </a:br>
            <a:r>
              <a:rPr lang="pt-BR" sz="4000" b="1">
                <a:solidFill>
                  <a:srgbClr val="141414"/>
                </a:solidFill>
                <a:latin typeface="Arial"/>
                <a:cs typeface="Segoe UI"/>
              </a:rPr>
              <a:t>Pedagoga</a:t>
            </a:r>
            <a:r>
              <a:rPr lang="en-US" sz="4000">
                <a:solidFill>
                  <a:srgbClr val="141414"/>
                </a:solidFill>
                <a:latin typeface="Arial"/>
                <a:cs typeface="Segoe UI"/>
              </a:rPr>
              <a:t>​</a:t>
            </a:r>
          </a:p>
          <a:p>
            <a:pPr algn="ctr"/>
            <a:r>
              <a:rPr lang="pt-BR" sz="4000" b="1">
                <a:solidFill>
                  <a:srgbClr val="141414"/>
                </a:solidFill>
                <a:latin typeface="Arial"/>
                <a:cs typeface="Segoe UI"/>
              </a:rPr>
              <a:t>Cerimonialista</a:t>
            </a:r>
            <a:r>
              <a:rPr lang="en-US" sz="4000">
                <a:solidFill>
                  <a:srgbClr val="141414"/>
                </a:solidFill>
                <a:latin typeface="Arial"/>
                <a:cs typeface="Segoe UI"/>
              </a:rPr>
              <a:t>​</a:t>
            </a:r>
          </a:p>
          <a:p>
            <a:pPr algn="ctr"/>
            <a:r>
              <a:rPr lang="pt-BR" sz="4000" b="1">
                <a:solidFill>
                  <a:srgbClr val="141414"/>
                </a:solidFill>
                <a:latin typeface="Arial"/>
                <a:cs typeface="Segoe UI"/>
              </a:rPr>
              <a:t>Membro 39 da ABPC – </a:t>
            </a:r>
            <a:r>
              <a:rPr lang="pt-BR" sz="3200" b="1">
                <a:solidFill>
                  <a:srgbClr val="141414"/>
                </a:solidFill>
                <a:latin typeface="Arial"/>
                <a:cs typeface="Segoe UI"/>
              </a:rPr>
              <a:t>Assoc. Brasileira de Profissionais de Cerimonial</a:t>
            </a:r>
            <a:r>
              <a:rPr lang="pt-BR" sz="3200">
                <a:solidFill>
                  <a:srgbClr val="141414"/>
                </a:solidFill>
                <a:latin typeface="Arial"/>
                <a:cs typeface="Segoe UI"/>
              </a:rPr>
              <a:t>​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AB397BA9-7474-9707-A1C6-9C9D5FBA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2133600"/>
            <a:ext cx="8229600" cy="1143000"/>
          </a:xfrm>
        </p:spPr>
        <p:txBody>
          <a:bodyPr/>
          <a:lstStyle/>
          <a:p>
            <a:br>
              <a:rPr lang="pt-BR" altLang="pt-BR" b="1">
                <a:latin typeface="Arial"/>
                <a:cs typeface="Arial"/>
              </a:rPr>
            </a:br>
            <a:r>
              <a:rPr lang="pt-BR" altLang="pt-BR" b="1">
                <a:latin typeface="Arial"/>
                <a:cs typeface="Arial"/>
              </a:rPr>
              <a:t>.</a:t>
            </a:r>
            <a:br>
              <a:rPr lang="pt-BR" altLang="pt-BR" b="1">
                <a:latin typeface="Arial"/>
                <a:cs typeface="Arial"/>
              </a:rPr>
            </a:br>
            <a:endParaRPr lang="pt-BR" altLang="pt-BR" b="1">
              <a:latin typeface="Arial"/>
              <a:cs typeface="Arial"/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38D0962E-CB4D-CA37-5350-5ADDB66C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20" y="-62547"/>
            <a:ext cx="9768698" cy="71790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5DCEB4-B0BB-698F-B5C0-F3A57CDC86FB}"/>
              </a:ext>
            </a:extLst>
          </p:cNvPr>
          <p:cNvSpPr txBox="1"/>
          <p:nvPr/>
        </p:nvSpPr>
        <p:spPr>
          <a:xfrm>
            <a:off x="301336" y="1652154"/>
            <a:ext cx="913360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1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Ética, Moral, Decoro, Abuso, Assédio e Violência Funcional</a:t>
            </a:r>
          </a:p>
          <a:p>
            <a:pPr>
              <a:spcAft>
                <a:spcPts val="0"/>
              </a:spcAft>
            </a:pP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Institutos comportamentais: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a) Ética Funcional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b) Moralidade Administrativa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c) Decoro Profissional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Práticas abusivas: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a) De Poder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b) De Autoridade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Assédio: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a) Institucional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b) Moral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c) Moral Coletivo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d) Ideológico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e) Sexual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f) Racial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g) </a:t>
            </a:r>
            <a:r>
              <a:rPr lang="pt-BR" sz="11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Stalking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h) Bullying 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Violências laborais: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a) Física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b) Psicológica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c) Moral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d) Sexual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e) Patrimonial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f) Social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g) Política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PAD e as Responsabilizações Administrativas</a:t>
            </a:r>
            <a:endParaRPr lang="pt-B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FE6537-0039-542A-68C3-5A0AAB90EE47}"/>
              </a:ext>
            </a:extLst>
          </p:cNvPr>
          <p:cNvSpPr txBox="1"/>
          <p:nvPr/>
        </p:nvSpPr>
        <p:spPr>
          <a:xfrm>
            <a:off x="412253" y="1061884"/>
            <a:ext cx="727235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pt-BR" sz="2200" dirty="0">
                <a:ea typeface="Calibri"/>
                <a:cs typeface="Calibri"/>
              </a:rPr>
            </a:br>
            <a:r>
              <a:rPr lang="pt-BR" sz="1000" dirty="0">
                <a:latin typeface="Calibri"/>
                <a:ea typeface="Calibri"/>
                <a:cs typeface="Calibri"/>
              </a:rPr>
              <a:t>​</a:t>
            </a:r>
            <a:endParaRPr lang="pt-BR" dirty="0">
              <a:latin typeface="Calibri"/>
              <a:ea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076BD6-4EBF-678A-9324-CB8941A8A4DA}"/>
              </a:ext>
            </a:extLst>
          </p:cNvPr>
          <p:cNvSpPr txBox="1"/>
          <p:nvPr/>
        </p:nvSpPr>
        <p:spPr>
          <a:xfrm>
            <a:off x="229655" y="865239"/>
            <a:ext cx="5001106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pt-BR" kern="100" dirty="0">
                <a:solidFill>
                  <a:srgbClr val="46788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Ética funcional é uma postura pessoal que pressupõe a liberdade de escolha e estabelece os princípios para a boa convivência em sociedade</a:t>
            </a:r>
            <a:r>
              <a:rPr lang="pt-BR" kern="100" baseline="30000" dirty="0">
                <a:solidFill>
                  <a:srgbClr val="46788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•"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pt-BR" kern="100" dirty="0">
                <a:solidFill>
                  <a:srgbClr val="46788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contexto de servidores públicos, o Código de Ética Funcional define padrões de conduta para prevenir a corrupção e promover a integridade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har char="•"/>
            </a:pPr>
            <a:endParaRPr lang="en-US" sz="2600" dirty="0">
              <a:ea typeface="Calibri"/>
            </a:endParaRPr>
          </a:p>
        </p:txBody>
      </p:sp>
      <p:pic>
        <p:nvPicPr>
          <p:cNvPr id="7" name="Imagem 6" descr="Desenho de uma pessoa">
            <a:extLst>
              <a:ext uri="{FF2B5EF4-FFF2-40B4-BE49-F238E27FC236}">
                <a16:creationId xmlns:a16="http://schemas.microsoft.com/office/drawing/2014/main" id="{E7005DBA-0E06-039C-2F20-2CB0D316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5485" y="3782961"/>
            <a:ext cx="4762500" cy="2209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2F3B59-F4D8-48CB-ED1F-8D1013EA3746}"/>
              </a:ext>
            </a:extLst>
          </p:cNvPr>
          <p:cNvSpPr txBox="1"/>
          <p:nvPr/>
        </p:nvSpPr>
        <p:spPr>
          <a:xfrm>
            <a:off x="3085485" y="5992761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.com.br/2016/11/02/voce-sabe-como-identificar-e-denunciar-um-caso-de-assedio-moral-no-trabalho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74208119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1">
            <a:extLst>
              <a:ext uri="{FF2B5EF4-FFF2-40B4-BE49-F238E27FC236}">
                <a16:creationId xmlns:a16="http://schemas.microsoft.com/office/drawing/2014/main" id="{5A17E06A-E685-E878-91EB-7D4C391F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68413"/>
            <a:ext cx="9036050" cy="74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pt-BR" altLang="es-ES" sz="1600" b="1">
              <a:latin typeface="Arial"/>
              <a:cs typeface="Times New Roman"/>
            </a:endParaRPr>
          </a:p>
          <a:p>
            <a:pPr>
              <a:lnSpc>
                <a:spcPct val="150000"/>
              </a:lnSpc>
            </a:pPr>
            <a:endParaRPr lang="pt-PT" altLang="es-ES" sz="1400" b="1">
              <a:latin typeface="Arial"/>
              <a:ea typeface="MS PMincho"/>
              <a:cs typeface="Arial"/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464E866D-A265-156A-E770-AA330767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6" y="-50649"/>
            <a:ext cx="9148212" cy="68419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8F048D-CA5B-A835-9C14-10AE222247C6}"/>
              </a:ext>
            </a:extLst>
          </p:cNvPr>
          <p:cNvSpPr txBox="1"/>
          <p:nvPr/>
        </p:nvSpPr>
        <p:spPr>
          <a:xfrm>
            <a:off x="256743" y="855708"/>
            <a:ext cx="8800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pt-BR" sz="1600" b="1" dirty="0">
                <a:latin typeface="Arial"/>
                <a:cs typeface="Segoe UI"/>
              </a:rPr>
              <a:t>     </a:t>
            </a:r>
            <a:endParaRPr lang="pt-BR" sz="1600" b="1" dirty="0">
              <a:latin typeface="Arial"/>
              <a:ea typeface="Calibri"/>
              <a:cs typeface="Segoe U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7ED29C-6789-1304-BEC0-0381D61957A2}"/>
              </a:ext>
            </a:extLst>
          </p:cNvPr>
          <p:cNvSpPr txBox="1"/>
          <p:nvPr/>
        </p:nvSpPr>
        <p:spPr>
          <a:xfrm>
            <a:off x="521110" y="1194262"/>
            <a:ext cx="6376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Práticas abusivas: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7FDE36E-5A33-F620-B157-38438795B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601" y="1579524"/>
            <a:ext cx="2809875" cy="2857500"/>
          </a:xfrm>
          <a:prstGeom prst="rect">
            <a:avLst/>
          </a:prstGeom>
        </p:spPr>
      </p:pic>
      <p:pic>
        <p:nvPicPr>
          <p:cNvPr id="10" name="Imagem 9" descr="Desenho de pessoa com a mão&#10;&#10;Descrição gerada automaticamente com confiança média">
            <a:extLst>
              <a:ext uri="{FF2B5EF4-FFF2-40B4-BE49-F238E27FC236}">
                <a16:creationId xmlns:a16="http://schemas.microsoft.com/office/drawing/2014/main" id="{FA6360D4-B575-350C-9BE6-5667D51B3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2000" y="3428999"/>
            <a:ext cx="3667124" cy="23717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A5DF58-923F-2710-4C78-E3A049F3404A}"/>
              </a:ext>
            </a:extLst>
          </p:cNvPr>
          <p:cNvSpPr txBox="1"/>
          <p:nvPr/>
        </p:nvSpPr>
        <p:spPr>
          <a:xfrm>
            <a:off x="1216325" y="2265872"/>
            <a:ext cx="7113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Arial"/>
              <a:cs typeface="Arial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6AD1F7F7-FA11-9811-2B08-11CC1B67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6" y="-70976"/>
            <a:ext cx="9148212" cy="69262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D620EE-614A-26BB-B735-86F50AED81B4}"/>
              </a:ext>
            </a:extLst>
          </p:cNvPr>
          <p:cNvSpPr txBox="1"/>
          <p:nvPr/>
        </p:nvSpPr>
        <p:spPr>
          <a:xfrm>
            <a:off x="902461" y="1141596"/>
            <a:ext cx="782085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3200" dirty="0">
              <a:latin typeface="Arial"/>
              <a:cs typeface="Arial"/>
            </a:endParaRPr>
          </a:p>
          <a:p>
            <a:endParaRPr lang="pt-BR" dirty="0">
              <a:latin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63F628-00A0-D0CC-6129-F4FBBCB18787}"/>
              </a:ext>
            </a:extLst>
          </p:cNvPr>
          <p:cNvSpPr txBox="1"/>
          <p:nvPr/>
        </p:nvSpPr>
        <p:spPr>
          <a:xfrm>
            <a:off x="589035" y="853591"/>
            <a:ext cx="5485698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highlight>
                  <a:srgbClr val="EDEBE9"/>
                </a:highlight>
                <a:latin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pt-BR" sz="3200" dirty="0">
                <a:highlight>
                  <a:srgbClr val="EDEBE9"/>
                </a:highlight>
                <a:latin typeface="Arial"/>
              </a:rPr>
              <a:t>Cada ser humano, independente da sua origem, da sua história e de seus antecedentes pode escolher o seu caminho. Os atos de cada um são uma escolha pessoal e a forma como cada um age depende de si próprio.​</a:t>
            </a:r>
            <a:br>
              <a:rPr lang="pt-BR" sz="3200" dirty="0">
                <a:highlight>
                  <a:srgbClr val="EDEBE9"/>
                </a:highlight>
                <a:latin typeface="Arial"/>
              </a:rPr>
            </a:br>
            <a:r>
              <a:rPr lang="pt-BR" sz="3200" dirty="0">
                <a:highlight>
                  <a:srgbClr val="EDEBE9"/>
                </a:highlight>
                <a:latin typeface="Arial"/>
              </a:rPr>
              <a:t>​</a:t>
            </a:r>
          </a:p>
        </p:txBody>
      </p:sp>
      <p:pic>
        <p:nvPicPr>
          <p:cNvPr id="7" name="Imagem 6" descr="Caminho de terra com grama e árvores ao fundo&#10;&#10;Descrição gerada automaticamente">
            <a:extLst>
              <a:ext uri="{FF2B5EF4-FFF2-40B4-BE49-F238E27FC236}">
                <a16:creationId xmlns:a16="http://schemas.microsoft.com/office/drawing/2014/main" id="{49AB218D-5BA7-5C01-70F4-25D34C342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38684" y="2192594"/>
            <a:ext cx="2616281" cy="25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623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>
            <a:extLst>
              <a:ext uri="{FF2B5EF4-FFF2-40B4-BE49-F238E27FC236}">
                <a16:creationId xmlns:a16="http://schemas.microsoft.com/office/drawing/2014/main" id="{31315E15-A606-51FB-75C3-FB44AE43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844675"/>
            <a:ext cx="6891337" cy="332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B8DFD22E-D557-34EC-4315-8BD589E12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6" y="4083"/>
            <a:ext cx="9152163" cy="68498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9AC0982-9565-9C36-F252-E62CC515F6B0}"/>
              </a:ext>
            </a:extLst>
          </p:cNvPr>
          <p:cNvSpPr txBox="1"/>
          <p:nvPr/>
        </p:nvSpPr>
        <p:spPr>
          <a:xfrm>
            <a:off x="2103120" y="667512"/>
            <a:ext cx="47914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latin typeface="Arial"/>
              </a:rPr>
              <a:t>Comportamento</a:t>
            </a: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404691-C9C2-5186-13B3-979AD1D2D9E5}"/>
              </a:ext>
            </a:extLst>
          </p:cNvPr>
          <p:cNvSpPr txBox="1"/>
          <p:nvPr/>
        </p:nvSpPr>
        <p:spPr>
          <a:xfrm>
            <a:off x="282075" y="1278619"/>
            <a:ext cx="86868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latin typeface="Arial"/>
              </a:rPr>
              <a:t>Não importa onde vá e nem o que faz, quando está em lugares públicos, existem motivos para a prática da boa etiqueta. Como cada pessoa tem ideias diferentes sobre qual é o comportamento aceitável nesses locais, é bom saber alguns limites e guias específicos para serem seguidos, os quais não sejam considerados ofensivos para a maioria. Embora nem tudo o que você faça irá agradar a todos, é melhor não ofender a maioria dos que o rodeiam. </a:t>
            </a:r>
            <a:endParaRPr lang="pt-BR" sz="2000" dirty="0"/>
          </a:p>
        </p:txBody>
      </p:sp>
      <p:pic>
        <p:nvPicPr>
          <p:cNvPr id="6" name="Imagem 5" descr="Carro antigo parado na grama&#10;&#10;Descrição gerada automaticamente com confiança média">
            <a:extLst>
              <a:ext uri="{FF2B5EF4-FFF2-40B4-BE49-F238E27FC236}">
                <a16:creationId xmlns:a16="http://schemas.microsoft.com/office/drawing/2014/main" id="{1CBE47A2-3712-1790-560C-7FBA45406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79838" y="3812351"/>
            <a:ext cx="4148598" cy="20742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C4B8569-43F8-46ED-9291-5F64D850584A}"/>
              </a:ext>
            </a:extLst>
          </p:cNvPr>
          <p:cNvSpPr txBox="1"/>
          <p:nvPr/>
        </p:nvSpPr>
        <p:spPr>
          <a:xfrm>
            <a:off x="4820277" y="6939327"/>
            <a:ext cx="4148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www.eaiferias.com/2017/01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6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7849290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CE64D2-E057-E4C8-2FB7-0EBA8804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2"/>
            <a:ext cx="9144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E783AC-3320-6983-6EE2-DA4695CC4761}"/>
              </a:ext>
            </a:extLst>
          </p:cNvPr>
          <p:cNvSpPr txBox="1"/>
          <p:nvPr/>
        </p:nvSpPr>
        <p:spPr>
          <a:xfrm>
            <a:off x="619432" y="775745"/>
            <a:ext cx="7955400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pt-BR" sz="3200" b="1" dirty="0">
                <a:highlight>
                  <a:srgbClr val="EDEBE9"/>
                </a:highlight>
                <a:latin typeface="Arial"/>
              </a:rPr>
              <a:t>Postura profissional</a:t>
            </a:r>
            <a:r>
              <a:rPr lang="pt-BR" sz="3200" dirty="0">
                <a:highlight>
                  <a:srgbClr val="EDEBE9"/>
                </a:highlight>
                <a:latin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pt-BR" sz="2800" dirty="0">
                <a:highlight>
                  <a:srgbClr val="EDEBE9"/>
                </a:highlight>
                <a:latin typeface="Arial"/>
              </a:rPr>
              <a:t>A primeira impressão é a que vale, então é melhor estar preparado para mostrar uma postura profissional. E não é só a roupa que conta, as atitudes e a linguagem corporal também dizem muito sobre você.</a:t>
            </a:r>
          </a:p>
        </p:txBody>
      </p:sp>
      <p:pic>
        <p:nvPicPr>
          <p:cNvPr id="5" name="Imagem 4" descr="Pessoa em cima de pedra&#10;&#10;Descrição gerada automaticamente com confiança média">
            <a:extLst>
              <a:ext uri="{FF2B5EF4-FFF2-40B4-BE49-F238E27FC236}">
                <a16:creationId xmlns:a16="http://schemas.microsoft.com/office/drawing/2014/main" id="{088D2A67-9025-6793-CC54-8060154FB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97132" y="3645309"/>
            <a:ext cx="3731893" cy="27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846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4E0CDA36-A79D-E77C-49AE-D4E3204A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FA3CD150-81E0-53DB-9128-7D562055B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1750" cy="6843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5933844-F900-5997-5FC9-4114661981BA}"/>
              </a:ext>
            </a:extLst>
          </p:cNvPr>
          <p:cNvSpPr txBox="1"/>
          <p:nvPr/>
        </p:nvSpPr>
        <p:spPr>
          <a:xfrm>
            <a:off x="487832" y="779262"/>
            <a:ext cx="81683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9" name="Imagem 8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2AAEE00-044D-88F4-0061-3FD277A7D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0710" y="4879922"/>
            <a:ext cx="2858339" cy="1743587"/>
          </a:xfrm>
          <a:prstGeom prst="rect">
            <a:avLst/>
          </a:prstGeom>
        </p:spPr>
      </p:pic>
      <p:pic>
        <p:nvPicPr>
          <p:cNvPr id="12" name="Imagem 11" descr="Mulher com blusa branca&#10;&#10;Descrição gerada automaticamente com confiança média">
            <a:extLst>
              <a:ext uri="{FF2B5EF4-FFF2-40B4-BE49-F238E27FC236}">
                <a16:creationId xmlns:a16="http://schemas.microsoft.com/office/drawing/2014/main" id="{17870A37-A14F-219D-81CF-0D7B8A99E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3347" y="4788308"/>
            <a:ext cx="2764257" cy="1509559"/>
          </a:xfrm>
          <a:prstGeom prst="rect">
            <a:avLst/>
          </a:prstGeom>
        </p:spPr>
      </p:pic>
      <p:pic>
        <p:nvPicPr>
          <p:cNvPr id="15" name="Imagem 14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B58223BE-C2A8-96F0-385D-D49EB7398E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101050">
            <a:off x="3460986" y="2268632"/>
            <a:ext cx="3443529" cy="238894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BE407E-FC22-EB99-EBF7-C1268AFA0423}"/>
              </a:ext>
            </a:extLst>
          </p:cNvPr>
          <p:cNvSpPr txBox="1"/>
          <p:nvPr/>
        </p:nvSpPr>
        <p:spPr>
          <a:xfrm>
            <a:off x="762000" y="6072187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8" tooltip="https://www.brasildefato.com.br/2021/03/23/se-o-estupro-e-inevitavel-e-iminente-relaxe-e-aproveite-diz-professor-universitari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B0A058-9BBC-167B-4FBD-7E055FBE38B3}"/>
              </a:ext>
            </a:extLst>
          </p:cNvPr>
          <p:cNvSpPr txBox="1"/>
          <p:nvPr/>
        </p:nvSpPr>
        <p:spPr>
          <a:xfrm>
            <a:off x="648929" y="1585006"/>
            <a:ext cx="276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Assédio e violência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942</Words>
  <Application>Microsoft Office PowerPoint</Application>
  <PresentationFormat>Apresentação na tela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Segoe UI</vt:lpstr>
      <vt:lpstr>Times New Roman</vt:lpstr>
      <vt:lpstr>Tema do Office</vt:lpstr>
      <vt:lpstr>Apresentação do PowerPoint</vt:lpstr>
      <vt:lpstr>Apresentação do PowerPoint</vt:lpstr>
      <vt:lpstr> 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WebDesigner</dc:creator>
  <cp:lastModifiedBy>Lucymara Krasnhak</cp:lastModifiedBy>
  <cp:revision>374</cp:revision>
  <dcterms:created xsi:type="dcterms:W3CDTF">2011-09-27T14:02:22Z</dcterms:created>
  <dcterms:modified xsi:type="dcterms:W3CDTF">2025-01-28T20:00:17Z</dcterms:modified>
</cp:coreProperties>
</file>